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75" r:id="rId23"/>
    <p:sldId id="280" r:id="rId24"/>
    <p:sldId id="281" r:id="rId25"/>
    <p:sldId id="284" r:id="rId26"/>
    <p:sldId id="323" r:id="rId27"/>
    <p:sldId id="324" r:id="rId28"/>
    <p:sldId id="325" r:id="rId29"/>
    <p:sldId id="326" r:id="rId30"/>
    <p:sldId id="327" r:id="rId31"/>
    <p:sldId id="283" r:id="rId32"/>
    <p:sldId id="328" r:id="rId33"/>
    <p:sldId id="329" r:id="rId34"/>
    <p:sldId id="330" r:id="rId35"/>
    <p:sldId id="33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6869D-E63A-45F0-B651-DC47C1290167}" type="datetimeFigureOut">
              <a:rPr lang="ru-RU" smtClean="0"/>
              <a:pPr>
                <a:defRPr/>
              </a:pPr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C7624-F0B0-4DE6-B538-40FCA1DDAD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589830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872F6-F7EA-4AB2-92C1-58161B380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38953" y="1290532"/>
            <a:ext cx="9755187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100-летие Пионерской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4E1C4C-CA42-40C5-8EA2-FDE23F29F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3995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DD57D-E163-4AA0-BA26-0178D184C897}"/>
              </a:ext>
            </a:extLst>
          </p:cNvPr>
          <p:cNvSpPr txBox="1"/>
          <p:nvPr/>
        </p:nvSpPr>
        <p:spPr>
          <a:xfrm>
            <a:off x="2790497" y="236483"/>
            <a:ext cx="8875986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Пионерский галстук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символом принадлежности к пионерской организации, частица знамени пионерской организации. Три конца галстука символизировали нерушимую связь трех поколений: коммунистов, комсомольцев, и пионеров. Галстук завязывался специальным узлом. Председатель дружины имел красный галстук с желтой каймой.</a:t>
            </a:r>
          </a:p>
          <a:p>
            <a:pPr indent="457200" algn="just">
              <a:lnSpc>
                <a:spcPct val="13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довоенные годы одним из атрибутов пионерской формы был специальный зажим, которым скреплялись концы пионерского галстука. Атрибут этот был желательным, но не обязательным. В связи со сложностью изготовления зажимы не получили по-настоящему массового распространения, и пионерские галстуки уже с момента зарождения в большинстве случаев завязывали специальным узлом. Специальный узел пионерского галстука был прост в исполнении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C06A2A-CAD4-44C2-85E5-439089264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6" y="378372"/>
            <a:ext cx="2301765" cy="2301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3E681B-597B-4D4A-919E-8E0F46F4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57" y="3255803"/>
            <a:ext cx="2459421" cy="1844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680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3AA1B5-D6EA-4192-85E1-1FD25D41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187" y="222628"/>
            <a:ext cx="2210714" cy="221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7B58D7-5392-42CE-9718-EB5636C7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588" y="2973809"/>
            <a:ext cx="2387912" cy="238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A9C4A5-A60A-474C-8288-441EA4DD0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322" y="222628"/>
            <a:ext cx="2227746" cy="2227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C9574F-146B-4297-9972-F34361D28B33}"/>
              </a:ext>
            </a:extLst>
          </p:cNvPr>
          <p:cNvSpPr txBox="1"/>
          <p:nvPr/>
        </p:nvSpPr>
        <p:spPr>
          <a:xfrm>
            <a:off x="236484" y="2617075"/>
            <a:ext cx="88378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пионеров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описан в Положении о детских коммунистических группах имени Спартака (старое название пионеров) от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августа 1923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красном развевающемся флаге изображены серп и молот, горящий костер, девиз "Будь готов!".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декабря 1925 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второй вариант значка (на нём добавился мавзолей Ленина).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значке появилось изображение Ленина.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1934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вновь был изменён - девиз изменился на "Всегда готов!". 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значок принял форму пятиконечной звезды, в центре костёр и девиз "Всегда готов!". 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1944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костра в центре звезды появились серп и молот, а над звездой стали изображаться три языка пламени. В 1962 году был принят последний образец значка: в центре пятиконечной звезды - профиль Ленина, под ним девиз "Всегда готов!", над звездой три языка пламени.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1C25B2-73C4-4379-BC42-CA9FB3EDF8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799"/>
          <a:stretch/>
        </p:blipFill>
        <p:spPr>
          <a:xfrm>
            <a:off x="236484" y="184074"/>
            <a:ext cx="2820734" cy="227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5D7B31-0B98-4807-A862-036B63769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148" y="179559"/>
            <a:ext cx="2455935" cy="2270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942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C9574F-146B-4297-9972-F34361D28B33}"/>
              </a:ext>
            </a:extLst>
          </p:cNvPr>
          <p:cNvSpPr txBox="1"/>
          <p:nvPr/>
        </p:nvSpPr>
        <p:spPr>
          <a:xfrm>
            <a:off x="220718" y="135791"/>
            <a:ext cx="7819696" cy="523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Салют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приветствие пионеров. Поднятая чуть выше головы рука демонстрировала, что пионер ставит общественные интересы выше личных.</a:t>
            </a:r>
          </a:p>
          <a:p>
            <a:pPr indent="457200" algn="just">
              <a:lnSpc>
                <a:spcPct val="12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Пионер отдавал салют, находясь в строю и вне строя: при исполнении «Интернационала», Гимна Советского Союза и гимнов союзных республик, при ответе на пионерский девиз, по команде «Равнение на знамя!», «Равнение на флаг!», у Мавзолея, у памятников В. И. Ленину и памятников и обелисков павшим героям. При сдаче рапорта, при смене караула у знамени, при объявлении благодарности перед строем, награждении, при получении Красного знамени, отрядного флага или пионерских атрибутов, приветствуя воинский и пионерский строй. На параде, линейке, проходя мимо трибун, пионеры выполняли команду «Смирно!» с равнением направо или налево.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3B6508-3295-48CB-B185-44681072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723" y="1706320"/>
            <a:ext cx="3160265" cy="206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088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C9574F-146B-4297-9972-F34361D28B33}"/>
              </a:ext>
            </a:extLst>
          </p:cNvPr>
          <p:cNvSpPr txBox="1"/>
          <p:nvPr/>
        </p:nvSpPr>
        <p:spPr>
          <a:xfrm>
            <a:off x="4792717" y="1333009"/>
            <a:ext cx="6888052" cy="419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Пионерское знамя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красное полотнище, на котором  были изображены пионерский значок и девиз «К борьбе за дело Коммунистической партии Советского Союза будь готов!». К главному знамени Всесоюзной пионерской организации были приколоты два Ордена Ленина. Знамёна были даже у пионерских отрядов (на бытовом уровне это школьный класс) - красные с пионерским значком, номером отряда и почётным именем отряда.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53521A-4E56-41CE-9A8C-825F0BFD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75"/>
            <a:ext cx="4675330" cy="377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057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C9574F-146B-4297-9972-F34361D28B33}"/>
              </a:ext>
            </a:extLst>
          </p:cNvPr>
          <p:cNvSpPr txBox="1"/>
          <p:nvPr/>
        </p:nvSpPr>
        <p:spPr>
          <a:xfrm>
            <a:off x="141890" y="740151"/>
            <a:ext cx="6888052" cy="419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Отрядный флаг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символом чести и сплоченности пионеров, знак их принадлежности к конкретному пионерскому коллективу. С отрядным флагом пионеры выходили на сборы, линейки, парады, праздники, походы, экскурсий, трудовые дела. На марше флаговый шел непосредственно за вожатым и председателем совета отряда, впереди горниста и барабанщика. На воскреснике, туристском привале флаг устанавливался или закреплялся на видном месте.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A4C486-5C7E-48F3-B9EE-833A60C8F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0" t="25594" r="17816" b="7907"/>
          <a:stretch/>
        </p:blipFill>
        <p:spPr>
          <a:xfrm>
            <a:off x="7230786" y="1038871"/>
            <a:ext cx="4362124" cy="359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660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C9574F-146B-4297-9972-F34361D28B33}"/>
              </a:ext>
            </a:extLst>
          </p:cNvPr>
          <p:cNvSpPr txBox="1"/>
          <p:nvPr/>
        </p:nvSpPr>
        <p:spPr>
          <a:xfrm>
            <a:off x="141889" y="425669"/>
            <a:ext cx="7126013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созывал пионеров сигналами: «Слушайте все», «Сбор», «На знамя», «Походный марш», «На линейку», «Тревога» и некоторые другие.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Горнист отряда - это было ответственное пионерское поручение, он должен был уметь выполнять строевые приемы с горном и подавать сигналы: «Слушайте все», «Сбор», «На знамя», «Походный марш», «На линейку», «Тревога» и некоторые другие. На пионерской линейке место горниста было на правом фланге строя рядом с барабанщиком, в колонне отряда - за флаговым.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5EC814-E319-4F8D-97F1-2C384476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683" y="1211692"/>
            <a:ext cx="3936782" cy="3417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994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C9574F-146B-4297-9972-F34361D28B33}"/>
              </a:ext>
            </a:extLst>
          </p:cNvPr>
          <p:cNvSpPr txBox="1"/>
          <p:nvPr/>
        </p:nvSpPr>
        <p:spPr>
          <a:xfrm>
            <a:off x="4477406" y="3231931"/>
            <a:ext cx="7126013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сопровождал строй во время походов, шествий, парадов. Барабанщик отряда (его, как и горниста, избирал сбор или совет отряда) должен был уметь выполнять строевые приемы, исполнять «Марш», «Дробь».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0D224A-52FB-45F9-A727-4C86D94A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1" y="378372"/>
            <a:ext cx="5247925" cy="285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390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C9574F-146B-4297-9972-F34361D28B33}"/>
              </a:ext>
            </a:extLst>
          </p:cNvPr>
          <p:cNvSpPr txBox="1"/>
          <p:nvPr/>
        </p:nvSpPr>
        <p:spPr>
          <a:xfrm>
            <a:off x="709448" y="662151"/>
            <a:ext cx="10421007" cy="437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Клятва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Клятва произносилась каждым вступающим в ряды организации. </a:t>
            </a:r>
          </a:p>
          <a:p>
            <a:pPr indent="457200" algn="just">
              <a:lnSpc>
                <a:spcPct val="15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«Я, И.Ф., вступая в ряды Всесоюзной Пионерской организации, перед лицом своих товарищей, торжественно клянусь: горячо любить свою Родину; жить, учиться и бороться как завещал великий Ленин, как учит Коммунистическая партия; всегда выполнять законы пионеров Советского Союза.»</a:t>
            </a:r>
          </a:p>
          <a:p>
            <a:pPr indent="457200"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готов!»</a:t>
            </a:r>
          </a:p>
          <a:p>
            <a:pPr indent="457200"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«Всегда готов!»</a:t>
            </a:r>
          </a:p>
        </p:txBody>
      </p:sp>
    </p:spTree>
    <p:extLst>
      <p:ext uri="{BB962C8B-B14F-4D97-AF65-F5344CB8AC3E}">
        <p14:creationId xmlns:p14="http://schemas.microsoft.com/office/powerpoint/2010/main" val="48080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C9574F-146B-4297-9972-F34361D28B33}"/>
              </a:ext>
            </a:extLst>
          </p:cNvPr>
          <p:cNvSpPr txBox="1"/>
          <p:nvPr/>
        </p:nvSpPr>
        <p:spPr>
          <a:xfrm>
            <a:off x="2238703" y="1511761"/>
            <a:ext cx="6700344" cy="226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</a:p>
          <a:p>
            <a:pPr indent="457200" algn="ctr"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пионерской организации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8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A9506B-79F9-47ED-9967-74316D4C4DA3}"/>
              </a:ext>
            </a:extLst>
          </p:cNvPr>
          <p:cNvSpPr/>
          <p:nvPr/>
        </p:nvSpPr>
        <p:spPr>
          <a:xfrm>
            <a:off x="1142976" y="214290"/>
            <a:ext cx="9388390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Всесоюзная пионерская организация </a:t>
            </a:r>
          </a:p>
        </p:txBody>
      </p:sp>
      <p:sp>
        <p:nvSpPr>
          <p:cNvPr id="4" name="Стрелка вниз 2">
            <a:extLst>
              <a:ext uri="{FF2B5EF4-FFF2-40B4-BE49-F238E27FC236}">
                <a16:creationId xmlns:a16="http://schemas.microsoft.com/office/drawing/2014/main" id="{F2735C61-5A54-42FC-AD02-A27EE5BE0ABF}"/>
              </a:ext>
            </a:extLst>
          </p:cNvPr>
          <p:cNvSpPr/>
          <p:nvPr/>
        </p:nvSpPr>
        <p:spPr>
          <a:xfrm>
            <a:off x="1807100" y="1500409"/>
            <a:ext cx="928694" cy="571504"/>
          </a:xfrm>
          <a:prstGeom prst="down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32F7B4-ED47-4395-A476-774CF4212B18}"/>
              </a:ext>
            </a:extLst>
          </p:cNvPr>
          <p:cNvSpPr/>
          <p:nvPr/>
        </p:nvSpPr>
        <p:spPr>
          <a:xfrm>
            <a:off x="1461731" y="2156892"/>
            <a:ext cx="3000396" cy="1500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пионерская</a:t>
            </a:r>
          </a:p>
          <a:p>
            <a:pPr algn="ctr"/>
            <a:r>
              <a:rPr lang="ru-RU" sz="24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BD678B-C995-4DF3-A612-3E6EDED98BB3}"/>
              </a:ext>
            </a:extLst>
          </p:cNvPr>
          <p:cNvSpPr/>
          <p:nvPr/>
        </p:nvSpPr>
        <p:spPr>
          <a:xfrm>
            <a:off x="7288084" y="1565443"/>
            <a:ext cx="3214710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 пионерская организация  </a:t>
            </a:r>
          </a:p>
        </p:txBody>
      </p:sp>
      <p:sp>
        <p:nvSpPr>
          <p:cNvPr id="7" name="Стрелка вправо 5">
            <a:extLst>
              <a:ext uri="{FF2B5EF4-FFF2-40B4-BE49-F238E27FC236}">
                <a16:creationId xmlns:a16="http://schemas.microsoft.com/office/drawing/2014/main" id="{241E3E03-AE53-42DC-BEDE-BF8FA1DE28F1}"/>
              </a:ext>
            </a:extLst>
          </p:cNvPr>
          <p:cNvSpPr/>
          <p:nvPr/>
        </p:nvSpPr>
        <p:spPr>
          <a:xfrm>
            <a:off x="4903917" y="2393149"/>
            <a:ext cx="2135152" cy="642942"/>
          </a:xfrm>
          <a:prstGeom prst="right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223532-E391-4023-B307-5255A4A97243}"/>
              </a:ext>
            </a:extLst>
          </p:cNvPr>
          <p:cNvSpPr/>
          <p:nvPr/>
        </p:nvSpPr>
        <p:spPr>
          <a:xfrm>
            <a:off x="7288084" y="3857628"/>
            <a:ext cx="3286148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</a:t>
            </a:r>
          </a:p>
          <a:p>
            <a:pPr algn="ctr"/>
            <a:r>
              <a:rPr lang="ru-RU" sz="24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пионерская организация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7AB660-01A4-4B4D-A004-537F1CFC6CAE}"/>
              </a:ext>
            </a:extLst>
          </p:cNvPr>
          <p:cNvSpPr/>
          <p:nvPr/>
        </p:nvSpPr>
        <p:spPr>
          <a:xfrm>
            <a:off x="1461731" y="3857628"/>
            <a:ext cx="2928958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</a:t>
            </a:r>
          </a:p>
          <a:p>
            <a:pPr algn="ctr"/>
            <a:r>
              <a:rPr lang="ru-RU" sz="24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Пионерская</a:t>
            </a:r>
          </a:p>
          <a:p>
            <a:pPr algn="ctr"/>
            <a:r>
              <a:rPr lang="ru-RU" sz="24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</a:p>
        </p:txBody>
      </p:sp>
      <p:sp>
        <p:nvSpPr>
          <p:cNvPr id="10" name="Стрелка вниз 10">
            <a:extLst>
              <a:ext uri="{FF2B5EF4-FFF2-40B4-BE49-F238E27FC236}">
                <a16:creationId xmlns:a16="http://schemas.microsoft.com/office/drawing/2014/main" id="{BD587705-5797-4A66-9660-07BA71FB5C97}"/>
              </a:ext>
            </a:extLst>
          </p:cNvPr>
          <p:cNvSpPr/>
          <p:nvPr/>
        </p:nvSpPr>
        <p:spPr>
          <a:xfrm>
            <a:off x="8538249" y="3292294"/>
            <a:ext cx="785818" cy="428628"/>
          </a:xfrm>
          <a:prstGeom prst="down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1">
            <a:extLst>
              <a:ext uri="{FF2B5EF4-FFF2-40B4-BE49-F238E27FC236}">
                <a16:creationId xmlns:a16="http://schemas.microsoft.com/office/drawing/2014/main" id="{3CE2B46E-FA07-441F-9D3F-07F4AFB77DFD}"/>
              </a:ext>
            </a:extLst>
          </p:cNvPr>
          <p:cNvSpPr/>
          <p:nvPr/>
        </p:nvSpPr>
        <p:spPr>
          <a:xfrm>
            <a:off x="4903917" y="4250301"/>
            <a:ext cx="2135152" cy="714380"/>
          </a:xfrm>
          <a:prstGeom prst="left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4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012C2-EED1-4530-85E0-00B20B83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3542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Всесоюзной пионерской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E7E2F-E0D0-4395-A7F6-16AED8EEB8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8436" y="1287607"/>
            <a:ext cx="7325436" cy="428278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1921 года ЦК РКСМ создал специальную комиссию по выработке программы и принципов деятельности новой детской организации.  Непосредственное участие в работе комиссии принимала Надежда Константиновна Крупская. Один из идеологов скаутизма И.Н. Жуков, стремившийся воплотить в детской организации позитивные стороны скаутского движения, предложил девиз «Будь готов!".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89BC26-0897-422C-BA00-E2B24707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292" y="1677697"/>
            <a:ext cx="2269225" cy="226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0F4478-0D8E-4E3F-B8F1-CE31B747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265" y="3042983"/>
            <a:ext cx="1678119" cy="262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38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BBE05E-C6EE-43C0-83AD-29DAAA511A9F}"/>
              </a:ext>
            </a:extLst>
          </p:cNvPr>
          <p:cNvSpPr/>
          <p:nvPr/>
        </p:nvSpPr>
        <p:spPr>
          <a:xfrm>
            <a:off x="1024759" y="224638"/>
            <a:ext cx="9837681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пионерская организация </a:t>
            </a:r>
          </a:p>
        </p:txBody>
      </p:sp>
      <p:sp>
        <p:nvSpPr>
          <p:cNvPr id="13" name="Стрелка вниз 2">
            <a:extLst>
              <a:ext uri="{FF2B5EF4-FFF2-40B4-BE49-F238E27FC236}">
                <a16:creationId xmlns:a16="http://schemas.microsoft.com/office/drawing/2014/main" id="{D09605F2-BE31-455C-8EE5-737BEEEB922F}"/>
              </a:ext>
            </a:extLst>
          </p:cNvPr>
          <p:cNvSpPr/>
          <p:nvPr/>
        </p:nvSpPr>
        <p:spPr>
          <a:xfrm>
            <a:off x="1961312" y="1653398"/>
            <a:ext cx="714380" cy="642942"/>
          </a:xfrm>
          <a:prstGeom prst="downArrow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B2C3E2-B9F6-47FB-8F5A-76706029BE16}"/>
              </a:ext>
            </a:extLst>
          </p:cNvPr>
          <p:cNvSpPr/>
          <p:nvPr/>
        </p:nvSpPr>
        <p:spPr>
          <a:xfrm>
            <a:off x="1024759" y="2296340"/>
            <a:ext cx="357190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Пионерская дружина </a:t>
            </a:r>
          </a:p>
          <a:p>
            <a:pPr algn="ctr"/>
            <a:r>
              <a:rPr lang="ru-RU" sz="32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(школа)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94131D-D273-42C3-A8CE-6DF9506E0279}"/>
              </a:ext>
            </a:extLst>
          </p:cNvPr>
          <p:cNvSpPr/>
          <p:nvPr/>
        </p:nvSpPr>
        <p:spPr>
          <a:xfrm>
            <a:off x="7128972" y="1724836"/>
            <a:ext cx="3733468" cy="1396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Пионерский отряд </a:t>
            </a:r>
          </a:p>
          <a:p>
            <a:pPr algn="ctr"/>
            <a:r>
              <a:rPr lang="ru-RU" sz="32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(класс)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143B7C-531C-4B14-84AE-64452BC7FE9F}"/>
              </a:ext>
            </a:extLst>
          </p:cNvPr>
          <p:cNvSpPr/>
          <p:nvPr/>
        </p:nvSpPr>
        <p:spPr>
          <a:xfrm>
            <a:off x="6531095" y="4225166"/>
            <a:ext cx="4929222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Пионерское звено </a:t>
            </a:r>
          </a:p>
          <a:p>
            <a:pPr algn="ctr"/>
            <a:r>
              <a:rPr lang="ru-RU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(5-8 человек)</a:t>
            </a:r>
          </a:p>
        </p:txBody>
      </p:sp>
      <p:sp>
        <p:nvSpPr>
          <p:cNvPr id="17" name="Стрелка вправо 6">
            <a:extLst>
              <a:ext uri="{FF2B5EF4-FFF2-40B4-BE49-F238E27FC236}">
                <a16:creationId xmlns:a16="http://schemas.microsoft.com/office/drawing/2014/main" id="{D487225A-CA50-48E5-9772-F686534B01B7}"/>
              </a:ext>
            </a:extLst>
          </p:cNvPr>
          <p:cNvSpPr/>
          <p:nvPr/>
        </p:nvSpPr>
        <p:spPr>
          <a:xfrm rot="20467134">
            <a:off x="4730328" y="2496824"/>
            <a:ext cx="2268478" cy="714380"/>
          </a:xfrm>
          <a:prstGeom prst="right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7">
            <a:extLst>
              <a:ext uri="{FF2B5EF4-FFF2-40B4-BE49-F238E27FC236}">
                <a16:creationId xmlns:a16="http://schemas.microsoft.com/office/drawing/2014/main" id="{35E7B0BB-6AF1-409B-893F-D33533365D8C}"/>
              </a:ext>
            </a:extLst>
          </p:cNvPr>
          <p:cNvSpPr/>
          <p:nvPr/>
        </p:nvSpPr>
        <p:spPr>
          <a:xfrm>
            <a:off x="9032671" y="3225034"/>
            <a:ext cx="571504" cy="928694"/>
          </a:xfrm>
          <a:prstGeom prst="downArrow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11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92EEAD-581B-4272-B34C-16187358EE90}"/>
              </a:ext>
            </a:extLst>
          </p:cNvPr>
          <p:cNvSpPr txBox="1"/>
          <p:nvPr/>
        </p:nvSpPr>
        <p:spPr>
          <a:xfrm>
            <a:off x="5707118" y="441434"/>
            <a:ext cx="55494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none" spc="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 пионерской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algn="ctr"/>
            <a:endParaRPr lang="ru-RU" sz="2800" b="1" cap="none" spc="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«Марш юных пионеров» </a:t>
            </a:r>
          </a:p>
          <a:p>
            <a:pPr algn="ctr"/>
            <a:r>
              <a:rPr lang="ru-RU" sz="28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написанный в 1922 году </a:t>
            </a:r>
          </a:p>
          <a:p>
            <a:pPr algn="ctr"/>
            <a:r>
              <a:rPr lang="ru-RU" sz="28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комсомольцами </a:t>
            </a:r>
          </a:p>
          <a:p>
            <a:pPr algn="ctr"/>
            <a:r>
              <a:rPr lang="ru-RU" sz="28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800" b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Кайдан-Дешкиным</a:t>
            </a:r>
            <a:r>
              <a:rPr lang="ru-RU" sz="28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28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А. Жаровым</a:t>
            </a:r>
            <a:br>
              <a:rPr lang="ru-RU" sz="1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1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1" name="Содержимое 4" descr="пк-10.jpeg">
            <a:extLst>
              <a:ext uri="{FF2B5EF4-FFF2-40B4-BE49-F238E27FC236}">
                <a16:creationId xmlns:a16="http://schemas.microsoft.com/office/drawing/2014/main" id="{56FA9FA1-3556-44D7-9FDF-E4D54D9834E9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3421" y="1064415"/>
            <a:ext cx="5286380" cy="3964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8116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C9574F-146B-4297-9972-F34361D28B33}"/>
              </a:ext>
            </a:extLst>
          </p:cNvPr>
          <p:cNvSpPr txBox="1"/>
          <p:nvPr/>
        </p:nvSpPr>
        <p:spPr>
          <a:xfrm>
            <a:off x="709448" y="662151"/>
            <a:ext cx="10421007" cy="437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пионеров Советского Союза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 предан Родине, партии, коммунизму.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 готовится стать комсомольцем.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 равняется на героев борьбы и труда.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 чтит память погибших борцов и готовится стать защитником Отечества.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 лучший в учебе, труде и спорте.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  - честный и верный товарищ, всегда смело стоящий за правду.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  - товарищ и вожатый октябрят.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  - друг пионерам и детям трудящихся всех стран.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9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пи-41.jpg">
            <a:extLst>
              <a:ext uri="{FF2B5EF4-FFF2-40B4-BE49-F238E27FC236}">
                <a16:creationId xmlns:a16="http://schemas.microsoft.com/office/drawing/2014/main" id="{6748AE2E-48F7-4DC0-8F18-972B4E40BE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02020" y="209471"/>
            <a:ext cx="3455501" cy="51035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Содержимое 3" descr="пи-43.jpg">
            <a:extLst>
              <a:ext uri="{FF2B5EF4-FFF2-40B4-BE49-F238E27FC236}">
                <a16:creationId xmlns:a16="http://schemas.microsoft.com/office/drawing/2014/main" id="{4B17BA7F-1D64-407B-B21A-4309F867F7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261" y="220718"/>
            <a:ext cx="3349178" cy="51472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345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пи-14.jpeg">
            <a:extLst>
              <a:ext uri="{FF2B5EF4-FFF2-40B4-BE49-F238E27FC236}">
                <a16:creationId xmlns:a16="http://schemas.microsoft.com/office/drawing/2014/main" id="{343AC9E7-8ED4-4EBB-9E52-1B77986E9F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4787" y="394138"/>
            <a:ext cx="6565681" cy="4944864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31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пи-42.jpg">
            <a:extLst>
              <a:ext uri="{FF2B5EF4-FFF2-40B4-BE49-F238E27FC236}">
                <a16:creationId xmlns:a16="http://schemas.microsoft.com/office/drawing/2014/main" id="{6500262A-8082-44DA-9C3E-8FCA7BCCFD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593" y="362606"/>
            <a:ext cx="6641043" cy="4936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177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Содержимое 3" descr="пи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1012" y="362606"/>
            <a:ext cx="3565261" cy="5109616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4" name="Содержимое 3" descr="пи-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912" y="364567"/>
            <a:ext cx="3512048" cy="5106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000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Содержимое 5" descr="пи-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7172" y="252248"/>
            <a:ext cx="6845957" cy="5173991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000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Содержимое 3" descr="пи-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6097" y="495692"/>
            <a:ext cx="3343844" cy="4810324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612" name="Содержимое 3" descr="пи-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917" y="495692"/>
            <a:ext cx="3156774" cy="4810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000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Содержимое 5" descr="пи-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2938" y="313672"/>
            <a:ext cx="6643250" cy="4967776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FDA09-FFE3-432A-BDE1-710074AF0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31" y="186720"/>
            <a:ext cx="2972937" cy="1980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5CF725E-C1D7-41BD-B0D2-92D87346E9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731" y="409045"/>
            <a:ext cx="10971555" cy="5604480"/>
          </a:xfrm>
        </p:spPr>
        <p:txBody>
          <a:bodyPr>
            <a:norm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Скаутское движение (англ.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scouting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— всемирное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добровольное неполитическое образовательное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молодёжное движение. </a:t>
            </a:r>
          </a:p>
          <a:p>
            <a:pPr marL="0" marR="0" lvl="0" indent="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Целью скаутского движения является содействие развитию молодых людей в достижении их полного физического, интеллектуального, эмоционального, социального и духовного потенциала как личности, ответственного гражданина и члена местного, национального и международного сообщества.</a:t>
            </a:r>
          </a:p>
          <a:p>
            <a:pPr marL="0" marR="0" lvl="0" indent="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движении используется скаутский метод, программа неформального образования с акцентом на практические занятия на свежем воздухе, в том числе приобретение навыков выживания в лесу, пеший туризм, водный туризм, спорт. Характерным отличием является униформа, в том числе — обязательное ношение специальных скаутских галстуков.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311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Содержимое 3" descr="пи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2600" y="394138"/>
            <a:ext cx="3463082" cy="4871546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660" name="Содержимое 3" descr="пи-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114" y="394136"/>
            <a:ext cx="3095462" cy="4871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C2669A-6B5B-4E41-AC72-CF3B3DB3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71" y="168493"/>
            <a:ext cx="6007156" cy="5077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2367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2D8AB-CD82-4A14-8E36-4357C477D586}"/>
              </a:ext>
            </a:extLst>
          </p:cNvPr>
          <p:cNvSpPr txBox="1"/>
          <p:nvPr/>
        </p:nvSpPr>
        <p:spPr>
          <a:xfrm>
            <a:off x="993228" y="2033752"/>
            <a:ext cx="36733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Марат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8757C9-852C-4482-A3D2-8679C2096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3981"/>
            <a:ext cx="4286907" cy="4286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7363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2D8AB-CD82-4A14-8E36-4357C477D586}"/>
              </a:ext>
            </a:extLst>
          </p:cNvPr>
          <p:cNvSpPr txBox="1"/>
          <p:nvPr/>
        </p:nvSpPr>
        <p:spPr>
          <a:xfrm>
            <a:off x="6558455" y="2197894"/>
            <a:ext cx="48084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Зина Портнова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275858-A57F-4BE1-A664-15BA42AF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55" y="503799"/>
            <a:ext cx="3495691" cy="4651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1521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2D8AB-CD82-4A14-8E36-4357C477D586}"/>
              </a:ext>
            </a:extLst>
          </p:cNvPr>
          <p:cNvSpPr txBox="1"/>
          <p:nvPr/>
        </p:nvSpPr>
        <p:spPr>
          <a:xfrm>
            <a:off x="1254015" y="2197894"/>
            <a:ext cx="39886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Лёня Голиков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67289E-4D31-4E14-8AEE-EED1E826B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4673"/>
            <a:ext cx="4557547" cy="45575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696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2D8AB-CD82-4A14-8E36-4357C477D586}"/>
              </a:ext>
            </a:extLst>
          </p:cNvPr>
          <p:cNvSpPr txBox="1"/>
          <p:nvPr/>
        </p:nvSpPr>
        <p:spPr>
          <a:xfrm>
            <a:off x="654925" y="873590"/>
            <a:ext cx="39886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Валя Котик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Союза, награждён Орденом Ленина, Орденом Отечественной войны I степени, Медалью «Партизану отечественной войны» II степени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87A8D-598E-43BF-AC66-6C65814D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73590"/>
            <a:ext cx="3888828" cy="38888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764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B3CAB-F5B2-4A09-AA59-C750EE5E91B0}"/>
              </a:ext>
            </a:extLst>
          </p:cNvPr>
          <p:cNvSpPr txBox="1"/>
          <p:nvPr/>
        </p:nvSpPr>
        <p:spPr>
          <a:xfrm>
            <a:off x="203201" y="0"/>
            <a:ext cx="11364685" cy="557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мая 1922 года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- 2-я Всероссийская конференция комсомола приняла решение о повсеместном создании пионерских отрядов.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1922 года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- 5-й Всероссийский съезд РКСМ постановил объединить все пионерские отряды, организованные в разных городах России, в детскую коммунистическую организацию "Юные пионеры имени Спартака".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января 1924 года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Решением ЦК комсомола пионерской организации было присвоено имя В.И. Ленина.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1926 года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Пионерская организация стала именоваться - Всесоюзная пионерская организация им. В.И. Ленина.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пионерские отряды, объединявшие детей рабочих и крестьян, работали при комсомольских ячейках заводов, фабрик, учреждений; участвовали в субботниках, помогали в борьбе с детской беспризорностью, в ликвидации неграмотности. </a:t>
            </a:r>
          </a:p>
        </p:txBody>
      </p:sp>
    </p:spTree>
    <p:extLst>
      <p:ext uri="{BB962C8B-B14F-4D97-AF65-F5344CB8AC3E}">
        <p14:creationId xmlns:p14="http://schemas.microsoft.com/office/powerpoint/2010/main" val="254230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D0670A-B97B-430A-85A7-1181713FFF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17811"/>
            <a:ext cx="10755086" cy="3684932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1923 год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школах стали создаваться форпосты и базы - объединения пионеров данной школы независимо от их места жительства. В пионерской организации насчитывалось до 75 тыс. пионеров.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1930-х годов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завершилась перестройка всесоюзной пионерской организации по так называемому школьному принципу: класс - отряд, школа - пионерская дружина. В пионерских коллективах развернулась военно-оборонная работа; создавались кружки юных стрелков, санитаров, связистов, проводились военно-спортивные игры.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513A97-3470-4EDC-B7C6-A79BF088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610869"/>
            <a:ext cx="3099308" cy="195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DE1A08-C9FD-41A6-962D-B2CB7518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514" y="3591657"/>
            <a:ext cx="2964796" cy="197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379129-A3AA-4F28-92EA-AFCC42025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79" y="3610869"/>
            <a:ext cx="2925223" cy="195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282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D0670A-B97B-430A-85A7-1181713FFF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17810"/>
            <a:ext cx="7634514" cy="5441161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1941-1945 годов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всей стране развернулось массовое тимуровское движение, возникновение которого связано с именем писателя Аркадия Гайдара и его повестью "Тимур и его команда".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Юные пионеры помогали семьям фронтовиков, собирали лекарственные травы, металлолом, средства на танковые колонны, дежурили в госпиталях, работали на уборке урожая. За мужество и героизм, проявленные в борьбе с немецко-фашистскими захватчиками, пионеры </a:t>
            </a:r>
            <a:r>
              <a:rPr lang="ru-RU" b="1" cap="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Лёня Голиков, Марат </a:t>
            </a:r>
            <a:r>
              <a:rPr lang="ru-RU" b="1" cap="none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b="1" cap="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Валя Котик, Зина Портнова удостоены звания Героя Советского Союза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тысячи пионеров награждены орденами и медалями.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8275D5-C5CF-4EF0-A104-7FE23B6A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1993">
            <a:off x="8257379" y="3746264"/>
            <a:ext cx="3195638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2AF997-3864-4BE5-AE47-DEB7DB17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593" y="232228"/>
            <a:ext cx="2549978" cy="3399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569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D0670A-B97B-430A-85A7-1181713FFF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1186" y="0"/>
            <a:ext cx="6905297" cy="5580992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 год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Всесоюзная пионерская организация за большую работу по коммунистическому воспитанию детей и в связи с 40-летием была награждена </a:t>
            </a:r>
            <a:b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Ленина.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 год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 Всемирной пионерской организации насчитывалось свыше 118 тыс. дружин, объединявших 23 млн пионеров. За все время существования Всесоюзной пионерской организации в ее рядах побывало более </a:t>
            </a:r>
            <a:b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 млн. человек.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После"перестройки</a:t>
            </a: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Всесоюзная пионерская организация отказалась от политической окраски, взяв новый девиз: "За Родину, добро и справедливость".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09EFD6-E2E2-4BDA-AC41-B6700B62A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1" y="370489"/>
            <a:ext cx="3356213" cy="484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812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D0670A-B97B-430A-85A7-1181713FFF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904" y="362606"/>
            <a:ext cx="11256580" cy="5218385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Середина 1980-х годов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Предпринимались попытки реформировать пионерскую организацию, однако детская и юношеская организация в прежнем масштабе не была создана.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1990 года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Преемник пионерской организации -  «Союз пионерских организаций - Федерация детских союзов» - международный добровольный независимый союз, объединяющий детские общественные организации, ассоциации 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другие общественные объединения, образованные с участием детей и в их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интересах.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пионерских организаций зарегистрирован Министерством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юстиции РФ в 1992 году как негосударственная общественная организация,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от политических партий и движений.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E2E76D-CAFA-4ED1-8A89-F56351A8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297" y="2578409"/>
            <a:ext cx="2590799" cy="30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109C1-C659-40FB-82B6-FC0A89DCB7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389787">
            <a:off x="0" y="884238"/>
            <a:ext cx="10728325" cy="2219325"/>
          </a:xfrm>
        </p:spPr>
        <p:txBody>
          <a:bodyPr>
            <a:normAutofit/>
          </a:bodyPr>
          <a:lstStyle/>
          <a:p>
            <a:pPr algn="ctr"/>
            <a:r>
              <a:rPr lang="ru-RU" sz="6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и ритуалы в пионерской организации</a:t>
            </a:r>
            <a:endParaRPr lang="ru-RU" sz="6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49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900</TotalTime>
  <Words>1548</Words>
  <Application>Microsoft Office PowerPoint</Application>
  <PresentationFormat>Широкоэкранный</PresentationFormat>
  <Paragraphs>92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Impact</vt:lpstr>
      <vt:lpstr>Times New Roman</vt:lpstr>
      <vt:lpstr>Wingdings</vt:lpstr>
      <vt:lpstr>Главное мероприятие</vt:lpstr>
      <vt:lpstr>100-летие Пионерской организации</vt:lpstr>
      <vt:lpstr>История Всесоюзной пионерской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Символы и ритуалы в пионерской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Riply .</dc:creator>
  <cp:lastModifiedBy>Alexandra Riply .</cp:lastModifiedBy>
  <cp:revision>26</cp:revision>
  <dcterms:created xsi:type="dcterms:W3CDTF">2022-05-18T19:10:44Z</dcterms:created>
  <dcterms:modified xsi:type="dcterms:W3CDTF">2022-05-24T15:11:29Z</dcterms:modified>
</cp:coreProperties>
</file>